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21"/>
  </p:notesMasterIdLst>
  <p:sldIdLst>
    <p:sldId id="364" r:id="rId2"/>
    <p:sldId id="350" r:id="rId3"/>
    <p:sldId id="310" r:id="rId4"/>
    <p:sldId id="368" r:id="rId5"/>
    <p:sldId id="365" r:id="rId6"/>
    <p:sldId id="380" r:id="rId7"/>
    <p:sldId id="381" r:id="rId8"/>
    <p:sldId id="369" r:id="rId9"/>
    <p:sldId id="370" r:id="rId10"/>
    <p:sldId id="371" r:id="rId11"/>
    <p:sldId id="372" r:id="rId12"/>
    <p:sldId id="373" r:id="rId13"/>
    <p:sldId id="366" r:id="rId14"/>
    <p:sldId id="374" r:id="rId15"/>
    <p:sldId id="376" r:id="rId16"/>
    <p:sldId id="377" r:id="rId17"/>
    <p:sldId id="378" r:id="rId18"/>
    <p:sldId id="375" r:id="rId19"/>
    <p:sldId id="379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F8B0609-767A-49C2-ABA4-E69B83854110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4AB0F-23A0-4A93-8DB5-5B83BF95CBB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A28B982-B6D1-485A-A16B-E346FCD2AAE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D82DCE-2558-46D9-BBB5-4B30FDBD69B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D508BF-6409-4043-89B6-E76632DE0E6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353939-02E5-4B7F-B5AA-36EEA9E3C08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A179E4-8D78-4D65-9836-F6CA7D42E69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337C7D-2F63-48C7-853D-BE003D4AD4A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710926-3930-41EA-973C-905BFBA1781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0EA078-E720-43E3-A1D0-5C7DF9D372D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F6A22A-9D0D-404C-A81F-C661BDD8AFE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F9E328B-3B01-4298-ACE8-7AEF1851C40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4436456"/>
          </a:xfrm>
        </p:spPr>
        <p:txBody>
          <a:bodyPr>
            <a:normAutofit/>
          </a:bodyPr>
          <a:lstStyle/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Технология </a:t>
            </a:r>
            <a:r>
              <a:rPr lang="en-US" dirty="0" err="1" smtClean="0"/>
              <a:t>Drag&amp;Drop</a:t>
            </a:r>
            <a:endParaRPr lang="en-US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Форма-заставка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Прокрутка колеса мыши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Печать в </a:t>
            </a:r>
            <a:r>
              <a:rPr lang="en-US" dirty="0" smtClean="0"/>
              <a:t>C++ Builder</a:t>
            </a:r>
            <a:endParaRPr lang="ru-RU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Функции </a:t>
            </a:r>
            <a:r>
              <a:rPr lang="en-US" dirty="0" err="1" smtClean="0"/>
              <a:t>ShellExecute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WinExec</a:t>
            </a:r>
            <a:endParaRPr lang="ru-RU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Вкладка </a:t>
            </a:r>
            <a:r>
              <a:rPr lang="en-US" dirty="0" smtClean="0"/>
              <a:t>ActiveX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Создание многооконных приложений (</a:t>
            </a:r>
            <a:r>
              <a:rPr lang="en-US" dirty="0" smtClean="0"/>
              <a:t>MDI</a:t>
            </a:r>
            <a:r>
              <a:rPr lang="ru-RU" dirty="0" smtClean="0"/>
              <a:t>)</a:t>
            </a:r>
            <a:endParaRPr lang="en-US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Развернуть форму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6237" t="47852" r="33016" b="20898"/>
          <a:stretch>
            <a:fillRect/>
          </a:stretch>
        </p:blipFill>
        <p:spPr bwMode="auto">
          <a:xfrm>
            <a:off x="1285852" y="1214422"/>
            <a:ext cx="7000924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Свернуть форму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6237" t="41626" r="33565" b="27734"/>
          <a:stretch>
            <a:fillRect/>
          </a:stretch>
        </p:blipFill>
        <p:spPr bwMode="auto">
          <a:xfrm>
            <a:off x="1428728" y="1643050"/>
            <a:ext cx="6286544" cy="35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Перемещение рисунка по форме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36237" t="34850" r="18741" b="20898"/>
          <a:stretch>
            <a:fillRect/>
          </a:stretch>
        </p:blipFill>
        <p:spPr bwMode="auto">
          <a:xfrm>
            <a:off x="326098" y="1357298"/>
            <a:ext cx="853218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latin typeface="+mn-lt"/>
              </a:rPr>
              <a:t>Форма-заставка (</a:t>
            </a:r>
            <a:r>
              <a:rPr lang="en-US" sz="4000" dirty="0" smtClean="0">
                <a:latin typeface="+mn-lt"/>
              </a:rPr>
              <a:t>Splash screen</a:t>
            </a:r>
            <a:r>
              <a:rPr lang="ru-RU" sz="4000" dirty="0" smtClean="0">
                <a:latin typeface="+mn-lt"/>
              </a:rPr>
              <a:t>)</a:t>
            </a:r>
            <a:endParaRPr lang="be-BY" sz="4000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Ожидание загрузки программы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Создание первой формы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49805" r="86274" b="6250"/>
          <a:stretch>
            <a:fillRect/>
          </a:stretch>
        </p:blipFill>
        <p:spPr bwMode="auto">
          <a:xfrm>
            <a:off x="71406" y="2500266"/>
            <a:ext cx="2143140" cy="385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14861" t="19726" r="54392" b="34375"/>
          <a:stretch>
            <a:fillRect/>
          </a:stretch>
        </p:blipFill>
        <p:spPr bwMode="auto">
          <a:xfrm>
            <a:off x="2285984" y="2500266"/>
            <a:ext cx="4596315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2"/>
          <p:cNvSpPr>
            <a:spLocks noGrp="1"/>
          </p:cNvSpPr>
          <p:nvPr>
            <p:ph idx="1"/>
          </p:nvPr>
        </p:nvSpPr>
        <p:spPr>
          <a:xfrm>
            <a:off x="571472" y="928670"/>
            <a:ext cx="8215370" cy="5286412"/>
          </a:xfrm>
        </p:spPr>
        <p:txBody>
          <a:bodyPr>
            <a:noAutofit/>
          </a:bodyPr>
          <a:lstStyle/>
          <a:p>
            <a:pPr algn="just"/>
            <a:r>
              <a:rPr lang="ru-RU" sz="2200" dirty="0" smtClean="0"/>
              <a:t>Максимальное значение компонента </a:t>
            </a:r>
            <a:r>
              <a:rPr lang="en-US" sz="2200" dirty="0" err="1" smtClean="0"/>
              <a:t>ProrgessBar</a:t>
            </a:r>
            <a:r>
              <a:rPr lang="en-US" sz="2200" dirty="0" smtClean="0"/>
              <a:t> </a:t>
            </a:r>
            <a:r>
              <a:rPr lang="ru-RU" sz="2200" dirty="0" smtClean="0"/>
              <a:t>необходимо установить в значение, равное числу форм не считая формы-заставки;</a:t>
            </a:r>
          </a:p>
          <a:p>
            <a:pPr algn="just"/>
            <a:r>
              <a:rPr lang="ru-RU" sz="2200" dirty="0" smtClean="0"/>
              <a:t>Устанавливаем прозрачность метки.</a:t>
            </a:r>
            <a:endParaRPr lang="be-BY" sz="2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 t="49805" r="86274" b="6250"/>
          <a:stretch>
            <a:fillRect/>
          </a:stretch>
        </p:blipFill>
        <p:spPr bwMode="auto">
          <a:xfrm>
            <a:off x="6929454" y="2500324"/>
            <a:ext cx="2143108" cy="385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Создание первой формы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11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215370" cy="5286412"/>
          </a:xfrm>
        </p:spPr>
        <p:txBody>
          <a:bodyPr>
            <a:noAutofit/>
          </a:bodyPr>
          <a:lstStyle/>
          <a:p>
            <a:pPr algn="just"/>
            <a:r>
              <a:rPr lang="ru-RU" sz="2200" dirty="0" smtClean="0"/>
              <a:t>Форма заставки должна быть исключена из «</a:t>
            </a:r>
            <a:r>
              <a:rPr lang="ru-RU" sz="2200" dirty="0" err="1" smtClean="0"/>
              <a:t>автосоздаваемых</a:t>
            </a:r>
            <a:r>
              <a:rPr lang="ru-RU" sz="2200" dirty="0" smtClean="0"/>
              <a:t>» форм проекта</a:t>
            </a:r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r>
              <a:rPr lang="ru-RU" sz="2200" dirty="0" smtClean="0"/>
              <a:t>В каждой из «</a:t>
            </a:r>
            <a:r>
              <a:rPr lang="ru-RU" sz="2200" dirty="0" err="1" smtClean="0"/>
              <a:t>незаставочных</a:t>
            </a:r>
            <a:r>
              <a:rPr lang="ru-RU" sz="2200" dirty="0" smtClean="0"/>
              <a:t>» форм необходимо записать код:</a:t>
            </a:r>
            <a:r>
              <a:rPr lang="en-US" sz="2200" dirty="0" smtClean="0"/>
              <a:t> Sleep(500);</a:t>
            </a:r>
            <a:endParaRPr lang="be-BY" sz="2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4041" t="21484" r="34114" b="21875"/>
          <a:stretch>
            <a:fillRect/>
          </a:stretch>
        </p:blipFill>
        <p:spPr bwMode="auto">
          <a:xfrm>
            <a:off x="2928926" y="1857364"/>
            <a:ext cx="35719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Код файла проекта (начало)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9649" t="34180" r="26976" b="24804"/>
          <a:stretch>
            <a:fillRect/>
          </a:stretch>
        </p:blipFill>
        <p:spPr bwMode="auto">
          <a:xfrm>
            <a:off x="214282" y="1285860"/>
            <a:ext cx="8734146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Код файла проекта (продолжение)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9532" t="41601" r="21486" b="17969"/>
          <a:stretch>
            <a:fillRect/>
          </a:stretch>
        </p:blipFill>
        <p:spPr bwMode="auto">
          <a:xfrm>
            <a:off x="428596" y="1357298"/>
            <a:ext cx="8453496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Прокрутка колеса мыши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События </a:t>
            </a:r>
            <a:r>
              <a:rPr lang="en-US" dirty="0" err="1" smtClean="0"/>
              <a:t>OnMouseWheelUp</a:t>
            </a:r>
            <a:r>
              <a:rPr lang="en-US" dirty="0" smtClean="0"/>
              <a:t>/</a:t>
            </a:r>
            <a:r>
              <a:rPr lang="en-US" dirty="0" err="1" smtClean="0"/>
              <a:t>OnMouseWheelDown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11" name="Содержимое 2"/>
          <p:cNvSpPr>
            <a:spLocks noGrp="1"/>
          </p:cNvSpPr>
          <p:nvPr>
            <p:ph idx="1"/>
          </p:nvPr>
        </p:nvSpPr>
        <p:spPr>
          <a:xfrm>
            <a:off x="571472" y="857232"/>
            <a:ext cx="8215370" cy="5286412"/>
          </a:xfrm>
        </p:spPr>
        <p:txBody>
          <a:bodyPr>
            <a:noAutofit/>
          </a:bodyPr>
          <a:lstStyle/>
          <a:p>
            <a:pPr algn="just"/>
            <a:r>
              <a:rPr lang="ru-RU" sz="2200" dirty="0" smtClean="0"/>
              <a:t>Реализовано: изменение размеров формы, изменение размеров шрифта, изменение размеров компонентов формы.</a:t>
            </a:r>
            <a:endParaRPr lang="be-BY" sz="2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14275" t="19531" r="49488" b="15039"/>
          <a:stretch>
            <a:fillRect/>
          </a:stretch>
        </p:blipFill>
        <p:spPr bwMode="auto">
          <a:xfrm>
            <a:off x="2500298" y="1714488"/>
            <a:ext cx="4714908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Технология </a:t>
            </a:r>
            <a:r>
              <a:rPr lang="en-US" dirty="0" err="1" smtClean="0">
                <a:latin typeface="+mn-lt"/>
              </a:rPr>
              <a:t>Drag&amp;Drop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793118"/>
          </a:xfrm>
        </p:spPr>
        <p:txBody>
          <a:bodyPr>
            <a:normAutofit/>
          </a:bodyPr>
          <a:lstStyle/>
          <a:p>
            <a:r>
              <a:rPr lang="ru-RU" dirty="0" smtClean="0"/>
              <a:t>Перетаскивание объектов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>
          <a:xfrm>
            <a:off x="638940" y="285728"/>
            <a:ext cx="8219340" cy="4500594"/>
          </a:xfrm>
        </p:spPr>
        <p:txBody>
          <a:bodyPr>
            <a:normAutofit/>
          </a:bodyPr>
          <a:lstStyle/>
          <a:p>
            <a:pPr marL="365125" indent="254000" algn="just">
              <a:buNone/>
            </a:pPr>
            <a:r>
              <a:rPr lang="ru-RU" dirty="0" smtClean="0"/>
              <a:t>Все свойства, методы и события, связанные с процессом перетаскивания, определены в классе </a:t>
            </a:r>
            <a:r>
              <a:rPr lang="en-US" b="1" dirty="0" err="1" smtClean="0">
                <a:solidFill>
                  <a:srgbClr val="002060"/>
                </a:solidFill>
              </a:rPr>
              <a:t>TControl</a:t>
            </a:r>
            <a:r>
              <a:rPr lang="ru-RU" dirty="0" smtClean="0"/>
              <a:t>, являющемся родителем всех визуальных компонентов. Поэтому они являются общими для всех.</a:t>
            </a:r>
          </a:p>
          <a:p>
            <a:pPr marL="365125" indent="254000" algn="just">
              <a:buNone/>
            </a:pPr>
            <a:r>
              <a:rPr lang="ru-RU" b="1" dirty="0" smtClean="0">
                <a:solidFill>
                  <a:srgbClr val="002060"/>
                </a:solidFill>
              </a:rPr>
              <a:t> </a:t>
            </a:r>
          </a:p>
          <a:p>
            <a:pPr marL="365125" indent="254000" algn="just">
              <a:buNone/>
            </a:pPr>
            <a:endParaRPr lang="ru-RU" b="1" dirty="0" smtClean="0">
              <a:solidFill>
                <a:srgbClr val="00206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t="71289" r="87372" b="20898"/>
          <a:stretch>
            <a:fillRect/>
          </a:stretch>
        </p:blipFill>
        <p:spPr bwMode="auto">
          <a:xfrm>
            <a:off x="5572132" y="3000372"/>
            <a:ext cx="308070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Содержимое 7"/>
          <p:cNvSpPr txBox="1">
            <a:spLocks/>
          </p:cNvSpPr>
          <p:nvPr/>
        </p:nvSpPr>
        <p:spPr>
          <a:xfrm>
            <a:off x="1000100" y="3286124"/>
            <a:ext cx="7786742" cy="321471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R="0" lvl="0" indent="268288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ru-RU" sz="3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Начало процесса </a:t>
            </a:r>
          </a:p>
          <a:p>
            <a:pPr marR="0" lvl="0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ru-RU" sz="3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перетаскивания</a:t>
            </a:r>
          </a:p>
          <a:p>
            <a:pPr marR="0" lvl="0" algn="just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ru-RU" sz="3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определяется свойством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DragMode</a:t>
            </a:r>
            <a:r>
              <a:rPr kumimoji="0" lang="ru-RU" sz="3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lang="ru-RU" sz="3200" noProof="0" dirty="0" smtClean="0"/>
              <a:t>При выборе автоматического значения событие </a:t>
            </a:r>
            <a:r>
              <a:rPr lang="en-US" sz="3200" noProof="0" dirty="0" err="1" smtClean="0"/>
              <a:t>OnMouseDown</a:t>
            </a:r>
            <a:r>
              <a:rPr lang="en-US" sz="3200" noProof="0" dirty="0" smtClean="0"/>
              <a:t> </a:t>
            </a:r>
            <a:r>
              <a:rPr lang="ru-RU" sz="3200" noProof="0" dirty="0" smtClean="0"/>
              <a:t>вообще не наступает. Выбор ручного значения говорит о том, что начало процесса перетаскивания должен определять программист.</a:t>
            </a:r>
            <a:endParaRPr kumimoji="0" lang="ru-RU" sz="32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357166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программы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7335" t="27344" r="25878" b="26757"/>
          <a:stretch>
            <a:fillRect/>
          </a:stretch>
        </p:blipFill>
        <p:spPr bwMode="auto">
          <a:xfrm>
            <a:off x="1785918" y="1643050"/>
            <a:ext cx="5715040" cy="4009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Курсоры и кнопки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6237" t="27344" r="36310" b="27734"/>
          <a:stretch>
            <a:fillRect/>
          </a:stretch>
        </p:blipFill>
        <p:spPr bwMode="auto">
          <a:xfrm>
            <a:off x="785786" y="2457370"/>
            <a:ext cx="357190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571472" y="857232"/>
            <a:ext cx="8215370" cy="5286412"/>
          </a:xfrm>
        </p:spPr>
        <p:txBody>
          <a:bodyPr>
            <a:noAutofit/>
          </a:bodyPr>
          <a:lstStyle/>
          <a:p>
            <a:pPr algn="just"/>
            <a:r>
              <a:rPr lang="ru-RU" sz="2200" dirty="0" smtClean="0"/>
              <a:t>При загрузке «двойного» изображения, левая его часть будет использоваться, если кнопка доступна, правая – в противном случае.</a:t>
            </a:r>
          </a:p>
          <a:p>
            <a:pPr algn="just"/>
            <a:r>
              <a:rPr lang="ru-RU" sz="2200" dirty="0" smtClean="0"/>
              <a:t>По умолчанию курсор при перетаскивании – </a:t>
            </a:r>
            <a:r>
              <a:rPr lang="en-US" sz="2200" dirty="0" err="1" smtClean="0"/>
              <a:t>crDrag</a:t>
            </a:r>
            <a:r>
              <a:rPr lang="ru-RU" sz="2200" dirty="0" smtClean="0"/>
              <a:t>.</a:t>
            </a:r>
            <a:endParaRPr lang="be-BY" sz="2200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4500562" y="2457370"/>
            <a:ext cx="1928826" cy="4114902"/>
            <a:chOff x="4500562" y="2457370"/>
            <a:chExt cx="1928826" cy="411490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 t="30469" r="88199" b="25586"/>
            <a:stretch>
              <a:fillRect/>
            </a:stretch>
          </p:blipFill>
          <p:spPr bwMode="auto">
            <a:xfrm>
              <a:off x="4500562" y="2457370"/>
              <a:ext cx="1928826" cy="4038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Прямая соединительная линия 10"/>
            <p:cNvCxnSpPr/>
            <p:nvPr/>
          </p:nvCxnSpPr>
          <p:spPr>
            <a:xfrm>
              <a:off x="4500562" y="6570684"/>
              <a:ext cx="1928826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Группа 15"/>
          <p:cNvGrpSpPr/>
          <p:nvPr/>
        </p:nvGrpSpPr>
        <p:grpSpPr>
          <a:xfrm>
            <a:off x="6643702" y="2457369"/>
            <a:ext cx="2143140" cy="4114903"/>
            <a:chOff x="6643702" y="2457369"/>
            <a:chExt cx="2143140" cy="411490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/>
            <a:srcRect t="32226" r="86274" b="20898"/>
            <a:stretch>
              <a:fillRect/>
            </a:stretch>
          </p:blipFill>
          <p:spPr bwMode="auto">
            <a:xfrm>
              <a:off x="6643702" y="2457369"/>
              <a:ext cx="2143140" cy="4114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Прямая соединительная линия 13"/>
            <p:cNvCxnSpPr/>
            <p:nvPr/>
          </p:nvCxnSpPr>
          <p:spPr>
            <a:xfrm>
              <a:off x="6715140" y="6570684"/>
              <a:ext cx="1928826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Два способа перетащить элемент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571472" y="1071546"/>
            <a:ext cx="8215370" cy="5286412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/>
              <a:t>1 способ:</a:t>
            </a:r>
          </a:p>
          <a:p>
            <a:pPr algn="just">
              <a:buNone/>
            </a:pPr>
            <a:r>
              <a:rPr lang="ru-RU" sz="2400" dirty="0" smtClean="0"/>
              <a:t>	Для поддержки перетаскивания должны обрабатываться два события:</a:t>
            </a:r>
          </a:p>
          <a:p>
            <a:pPr marL="989013" indent="0"/>
            <a:r>
              <a:rPr lang="en-US" sz="2400" dirty="0" err="1" smtClean="0"/>
              <a:t>OnDragDrop</a:t>
            </a:r>
            <a:r>
              <a:rPr lang="en-US" sz="2400" dirty="0" smtClean="0"/>
              <a:t> – </a:t>
            </a:r>
            <a:r>
              <a:rPr lang="ru-RU" sz="2400" dirty="0" smtClean="0"/>
              <a:t>возникает, когда роняем перетаскиваемый объект</a:t>
            </a:r>
            <a:endParaRPr lang="en-US" sz="2400" dirty="0" smtClean="0"/>
          </a:p>
          <a:p>
            <a:pPr marL="989013" indent="0"/>
            <a:r>
              <a:rPr lang="en-US" sz="2400" dirty="0" err="1" smtClean="0"/>
              <a:t>OnDragOver</a:t>
            </a:r>
            <a:r>
              <a:rPr lang="ru-RU" sz="2400" dirty="0" smtClean="0"/>
              <a:t>  - для проверки корректности перетаскиваемых данных.</a:t>
            </a:r>
          </a:p>
          <a:p>
            <a:pPr marL="360363" indent="0">
              <a:buNone/>
            </a:pPr>
            <a:r>
              <a:rPr lang="ru-RU" sz="2400" dirty="0" smtClean="0"/>
              <a:t>Кроме этого можно также обрабатывать события </a:t>
            </a:r>
            <a:r>
              <a:rPr lang="en-US" sz="2400" dirty="0" err="1" smtClean="0"/>
              <a:t>OnStartDrag</a:t>
            </a:r>
            <a:r>
              <a:rPr lang="en-US" sz="2400" dirty="0" smtClean="0"/>
              <a:t>/</a:t>
            </a:r>
            <a:r>
              <a:rPr lang="en-US" sz="2400" dirty="0" err="1" smtClean="0"/>
              <a:t>OnEndDrag</a:t>
            </a:r>
            <a:r>
              <a:rPr lang="ru-RU" sz="2400" dirty="0" smtClean="0"/>
              <a:t> – когда начали/завершили перетаскивать объект.</a:t>
            </a:r>
          </a:p>
          <a:p>
            <a:pPr marL="0" indent="0"/>
            <a:r>
              <a:rPr lang="ru-RU" sz="2400" dirty="0" smtClean="0"/>
              <a:t> 2 способ:</a:t>
            </a:r>
          </a:p>
          <a:p>
            <a:pPr marL="360363" indent="0">
              <a:buNone/>
            </a:pPr>
            <a:r>
              <a:rPr lang="ru-RU" sz="2400" dirty="0" smtClean="0"/>
              <a:t>С помощью обработчиков событий мыши – </a:t>
            </a:r>
            <a:r>
              <a:rPr lang="en-US" sz="2400" dirty="0" smtClean="0"/>
              <a:t>Down, Move, Up</a:t>
            </a:r>
            <a:r>
              <a:rPr lang="ru-RU" sz="2400" dirty="0" smtClean="0"/>
              <a:t>.</a:t>
            </a:r>
          </a:p>
          <a:p>
            <a:endParaRPr lang="be-BY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Два способа перетащить элемент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571472" y="1071546"/>
            <a:ext cx="8215370" cy="5286412"/>
          </a:xfrm>
        </p:spPr>
        <p:txBody>
          <a:bodyPr>
            <a:noAutofit/>
          </a:bodyPr>
          <a:lstStyle/>
          <a:p>
            <a:r>
              <a:rPr lang="ru-RU" sz="2400" dirty="0" smtClean="0"/>
              <a:t>При этом при различных установках свойства </a:t>
            </a:r>
            <a:r>
              <a:rPr lang="en-US" sz="2400" dirty="0" err="1" smtClean="0"/>
              <a:t>DragMode</a:t>
            </a:r>
            <a:r>
              <a:rPr lang="ru-RU" sz="2400" dirty="0" smtClean="0"/>
              <a:t>:</a:t>
            </a:r>
            <a:endParaRPr lang="be-BY" sz="24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071538" y="2128536"/>
          <a:ext cx="7500990" cy="3645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907"/>
                <a:gridCol w="5513083"/>
              </a:tblGrid>
              <a:tr h="370840">
                <a:tc>
                  <a:txBody>
                    <a:bodyPr/>
                    <a:lstStyle/>
                    <a:p>
                      <a:endParaRPr lang="be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be-BY" dirty="0"/>
                    </a:p>
                  </a:txBody>
                  <a:tcPr/>
                </a:tc>
              </a:tr>
              <a:tr h="42955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dmManual</a:t>
                      </a:r>
                      <a:endParaRPr lang="be-BY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dmAutomatic</a:t>
                      </a:r>
                      <a:endParaRPr lang="be-BY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Событие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Mouse</a:t>
                      </a:r>
                      <a:endParaRPr lang="be-BY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1"/>
                          </a:solidFill>
                        </a:rPr>
                        <a:t>Событие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Drag&amp;Drop</a:t>
                      </a:r>
                      <a:endParaRPr lang="be-BY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OnMouseDown</a:t>
                      </a:r>
                      <a:endParaRPr lang="be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Заменяется на </a:t>
                      </a:r>
                      <a:r>
                        <a:rPr lang="en-US" dirty="0" err="1" smtClean="0"/>
                        <a:t>OnStartDrag</a:t>
                      </a:r>
                      <a:endParaRPr lang="be-B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OnMouseMove</a:t>
                      </a:r>
                      <a:endParaRPr lang="be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Заменяется на событие </a:t>
                      </a:r>
                      <a:r>
                        <a:rPr lang="en-US" dirty="0" err="1" smtClean="0"/>
                        <a:t>OnDragOver</a:t>
                      </a:r>
                      <a:r>
                        <a:rPr lang="ru-RU" dirty="0" smtClean="0"/>
                        <a:t> того компонента, над которым перемещается курсор</a:t>
                      </a:r>
                      <a:r>
                        <a:rPr lang="ru-RU" baseline="0" dirty="0" smtClean="0"/>
                        <a:t> мыши</a:t>
                      </a:r>
                      <a:endParaRPr lang="be-BY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OnMouseUp</a:t>
                      </a:r>
                      <a:endParaRPr lang="be-B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Заменяется на событие </a:t>
                      </a:r>
                      <a:r>
                        <a:rPr lang="en-US" dirty="0" err="1" smtClean="0"/>
                        <a:t>OnEndDrag</a:t>
                      </a:r>
                      <a:r>
                        <a:rPr lang="ru-RU" dirty="0" smtClean="0"/>
                        <a:t> компонента, над которым завершается перетаскивание</a:t>
                      </a:r>
                      <a:r>
                        <a:rPr lang="ru-RU" baseline="0" dirty="0" smtClean="0"/>
                        <a:t> и последующее событие </a:t>
                      </a:r>
                      <a:r>
                        <a:rPr lang="en-US" dirty="0" err="1" smtClean="0"/>
                        <a:t>OnEndDrag</a:t>
                      </a:r>
                      <a:r>
                        <a:rPr lang="ru-RU" dirty="0" smtClean="0"/>
                        <a:t> </a:t>
                      </a:r>
                      <a:r>
                        <a:rPr lang="ru-RU" baseline="0" dirty="0" smtClean="0"/>
                        <a:t>компонента, который перетаскивался.</a:t>
                      </a:r>
                      <a:endParaRPr lang="be-BY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2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Перетаскивание элемента из </a:t>
            </a:r>
            <a:r>
              <a:rPr lang="en-US" sz="3200" dirty="0" err="1" smtClean="0">
                <a:latin typeface="+mn-lt"/>
              </a:rPr>
              <a:t>ListBox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9649" t="30273" r="25329" b="12109"/>
          <a:stretch>
            <a:fillRect/>
          </a:stretch>
        </p:blipFill>
        <p:spPr bwMode="auto">
          <a:xfrm>
            <a:off x="857224" y="918216"/>
            <a:ext cx="7858180" cy="565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Дополнения</a:t>
            </a:r>
            <a:endParaRPr lang="be-BY" sz="32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6786" t="49805" r="18741" b="38476"/>
          <a:stretch>
            <a:fillRect/>
          </a:stretch>
        </p:blipFill>
        <p:spPr bwMode="auto">
          <a:xfrm>
            <a:off x="500033" y="1714488"/>
            <a:ext cx="8197465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6237" t="43945" r="20388" b="31641"/>
          <a:stretch>
            <a:fillRect/>
          </a:stretch>
        </p:blipFill>
        <p:spPr bwMode="auto">
          <a:xfrm>
            <a:off x="500033" y="4000504"/>
            <a:ext cx="8352531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571472" y="857232"/>
            <a:ext cx="8215370" cy="5286412"/>
          </a:xfrm>
        </p:spPr>
        <p:txBody>
          <a:bodyPr>
            <a:noAutofit/>
          </a:bodyPr>
          <a:lstStyle/>
          <a:p>
            <a:r>
              <a:rPr lang="ru-RU" sz="2400" dirty="0" smtClean="0"/>
              <a:t>Данный код сообщает, что списки могут воспринимать перетаскивание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Метки служат для индексации текущего состояния перетаскивания</a:t>
            </a:r>
            <a:endParaRPr lang="be-BY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</TotalTime>
  <Words>430</Words>
  <PresentationFormat>Экран (4:3)</PresentationFormat>
  <Paragraphs>117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Солнцестояние</vt:lpstr>
      <vt:lpstr>Темы:</vt:lpstr>
      <vt:lpstr>Технология Drag&amp;Drop</vt:lpstr>
      <vt:lpstr>Слайд 3</vt:lpstr>
      <vt:lpstr>Пример программы</vt:lpstr>
      <vt:lpstr>Курсоры и кнопки</vt:lpstr>
      <vt:lpstr>Два способа перетащить элемент</vt:lpstr>
      <vt:lpstr>Два способа перетащить элемент</vt:lpstr>
      <vt:lpstr>Перетаскивание элемента из ListBox</vt:lpstr>
      <vt:lpstr>Дополнения</vt:lpstr>
      <vt:lpstr>Развернуть форму</vt:lpstr>
      <vt:lpstr>Свернуть форму</vt:lpstr>
      <vt:lpstr>Перемещение рисунка по форме</vt:lpstr>
      <vt:lpstr>Форма-заставка (Splash screen)</vt:lpstr>
      <vt:lpstr>Создание первой формы</vt:lpstr>
      <vt:lpstr>Создание первой формы</vt:lpstr>
      <vt:lpstr>Код файла проекта (начало)</vt:lpstr>
      <vt:lpstr>Код файла проекта (продолжение)</vt:lpstr>
      <vt:lpstr>Прокрутка колеса мыши</vt:lpstr>
      <vt:lpstr>Пример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340</cp:revision>
  <dcterms:modified xsi:type="dcterms:W3CDTF">2013-03-14T19:09:27Z</dcterms:modified>
</cp:coreProperties>
</file>